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</p:sldIdLst>
  <p:sldSz cx="18288000" cy="10287000"/>
  <p:notesSz cx="6858000" cy="9144000"/>
  <p:embeddedFontLst>
    <p:embeddedFont>
      <p:font typeface="Heebo" panose="020B0604020202020204" charset="-79"/>
      <p:regular r:id="rId13"/>
      <p:bold r:id="rId14"/>
    </p:embeddedFont>
    <p:embeddedFont>
      <p:font typeface="Heebo Black" panose="020B0604020202020204" charset="-79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5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ffe04942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g25ffe04942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ffe04942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g25ffe04942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ffe04942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25ffe04942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ffe04942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25ffe04942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ffe04942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25ffe04942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ffe04942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25ffe04942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eeexplore.ieee.org/abstract/document/8289328" TargetMode="External"/><Relationship Id="rId5" Type="http://schemas.openxmlformats.org/officeDocument/2006/relationships/hyperlink" Target="https://www.sciencedirect.com/science/article/abs/pii/S0022437522000275" TargetMode="External"/><Relationship Id="rId4" Type="http://schemas.openxmlformats.org/officeDocument/2006/relationships/hyperlink" Target="https://pubs.aip.org/asa/jasa/article-abstract/141/5/3262/606256/Physiological-effects-of-railway-vibration-and?redirectedFrom=full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498439" y="197484"/>
            <a:ext cx="17291187" cy="9434848"/>
            <a:chOff x="0" y="-38100"/>
            <a:chExt cx="4554058" cy="2484898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3"/>
          <p:cNvSpPr/>
          <p:nvPr/>
        </p:nvSpPr>
        <p:spPr>
          <a:xfrm>
            <a:off x="548056" y="8394325"/>
            <a:ext cx="4356453" cy="691616"/>
          </a:xfrm>
          <a:custGeom>
            <a:avLst/>
            <a:gdLst/>
            <a:ahLst/>
            <a:cxnLst/>
            <a:rect l="l" t="t" r="r" b="b"/>
            <a:pathLst>
              <a:path w="2170928" h="182124" extrusionOk="0">
                <a:moveTo>
                  <a:pt x="0" y="0"/>
                </a:moveTo>
                <a:lnTo>
                  <a:pt x="2170928" y="0"/>
                </a:lnTo>
                <a:lnTo>
                  <a:pt x="2170928" y="182124"/>
                </a:lnTo>
                <a:lnTo>
                  <a:pt x="0" y="182124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12489504" y="8394325"/>
            <a:ext cx="5272753" cy="691616"/>
          </a:xfrm>
          <a:custGeom>
            <a:avLst/>
            <a:gdLst/>
            <a:ahLst/>
            <a:cxnLst/>
            <a:rect l="l" t="t" r="r" b="b"/>
            <a:pathLst>
              <a:path w="1203986" h="182124" extrusionOk="0">
                <a:moveTo>
                  <a:pt x="0" y="0"/>
                </a:moveTo>
                <a:lnTo>
                  <a:pt x="1203986" y="0"/>
                </a:lnTo>
                <a:lnTo>
                  <a:pt x="1203986" y="182124"/>
                </a:lnTo>
                <a:lnTo>
                  <a:pt x="0" y="182124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</p:sp>
      <p:sp>
        <p:nvSpPr>
          <p:cNvPr id="89" name="Google Shape;89;p13"/>
          <p:cNvSpPr txBox="1"/>
          <p:nvPr/>
        </p:nvSpPr>
        <p:spPr>
          <a:xfrm>
            <a:off x="2717141" y="928307"/>
            <a:ext cx="12853800" cy="3486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87"/>
              <a:buFont typeface="Arial"/>
              <a:buNone/>
            </a:pPr>
            <a:r>
              <a:rPr lang="en-US" sz="9600" b="0" i="0" u="none" strike="noStrike" cap="none" dirty="0" smtClean="0">
                <a:solidFill>
                  <a:srgbClr val="4C6FBF"/>
                </a:solidFill>
                <a:latin typeface="Heebo Black"/>
                <a:cs typeface="Heebo Black"/>
                <a:sym typeface="Heebo Black"/>
              </a:rPr>
              <a:t>Enhanced Drowsiness Detection</a:t>
            </a:r>
            <a:endParaRPr sz="9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5834583" y="2575763"/>
            <a:ext cx="6618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87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1207034" y="4454399"/>
            <a:ext cx="2316666" cy="2021494"/>
          </a:xfrm>
          <a:custGeom>
            <a:avLst/>
            <a:gdLst/>
            <a:ahLst/>
            <a:cxnLst/>
            <a:rect l="l" t="t" r="r" b="b"/>
            <a:pathLst>
              <a:path w="2316666" h="2021494" extrusionOk="0">
                <a:moveTo>
                  <a:pt x="0" y="0"/>
                </a:moveTo>
                <a:lnTo>
                  <a:pt x="2316666" y="0"/>
                </a:lnTo>
                <a:lnTo>
                  <a:pt x="2316666" y="2021494"/>
                </a:lnTo>
                <a:lnTo>
                  <a:pt x="0" y="2021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144959" b="-163894"/>
            </a:stretch>
          </a:blipFill>
          <a:ln>
            <a:noFill/>
          </a:ln>
        </p:spPr>
      </p:sp>
      <p:sp>
        <p:nvSpPr>
          <p:cNvPr id="94" name="Google Shape;94;p13"/>
          <p:cNvSpPr/>
          <p:nvPr/>
        </p:nvSpPr>
        <p:spPr>
          <a:xfrm>
            <a:off x="11872675" y="4226066"/>
            <a:ext cx="3054033" cy="1377684"/>
          </a:xfrm>
          <a:custGeom>
            <a:avLst/>
            <a:gdLst/>
            <a:ahLst/>
            <a:cxnLst/>
            <a:rect l="l" t="t" r="r" b="b"/>
            <a:pathLst>
              <a:path w="3054033" h="1377684" extrusionOk="0">
                <a:moveTo>
                  <a:pt x="0" y="0"/>
                </a:moveTo>
                <a:lnTo>
                  <a:pt x="3054033" y="0"/>
                </a:lnTo>
                <a:lnTo>
                  <a:pt x="3054033" y="1377685"/>
                </a:lnTo>
                <a:lnTo>
                  <a:pt x="0" y="1377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78927" r="-129842"/>
            </a:stretch>
          </a:blipFill>
          <a:ln>
            <a:noFill/>
          </a:ln>
        </p:spPr>
      </p:sp>
      <p:sp>
        <p:nvSpPr>
          <p:cNvPr id="95" name="Google Shape;95;p13"/>
          <p:cNvSpPr txBox="1"/>
          <p:nvPr/>
        </p:nvSpPr>
        <p:spPr>
          <a:xfrm>
            <a:off x="1960768" y="8452838"/>
            <a:ext cx="31869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Oct 22 2023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5613137" y="5003056"/>
            <a:ext cx="6259537" cy="2391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ROHINI </a:t>
            </a:r>
            <a:r>
              <a:rPr lang="en-US" sz="3500" b="1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B</a:t>
            </a: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cs typeface="Heebo"/>
                <a:sym typeface="Heebo"/>
              </a:rPr>
              <a:t>VARUN RAAJ </a:t>
            </a: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cs typeface="Heebo"/>
                <a:sym typeface="Heebo"/>
              </a:rPr>
              <a:t>S M</a:t>
            </a: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dirty="0" smtClean="0">
                <a:solidFill>
                  <a:srgbClr val="4C6FBF"/>
                </a:solidFill>
                <a:latin typeface="Heebo"/>
                <a:ea typeface="Arial"/>
                <a:cs typeface="Heebo"/>
                <a:sym typeface="Heebo"/>
              </a:rPr>
              <a:t>SHIVA RAMALINGAM </a:t>
            </a:r>
            <a:r>
              <a:rPr lang="en-US" sz="3500" b="1" dirty="0" smtClean="0">
                <a:solidFill>
                  <a:srgbClr val="4C6FBF"/>
                </a:solidFill>
                <a:latin typeface="Heebo"/>
                <a:ea typeface="Arial"/>
                <a:cs typeface="Heebo"/>
                <a:sym typeface="Heebo"/>
              </a:rPr>
              <a:t>V</a:t>
            </a: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cs typeface="Heebo"/>
                <a:sym typeface="Heebo"/>
              </a:rPr>
              <a:t>VASANTHA RUBAN </a:t>
            </a: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cs typeface="Heebo"/>
                <a:sym typeface="Heebo"/>
              </a:rPr>
              <a:t>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95;p13"/>
          <p:cNvSpPr txBox="1"/>
          <p:nvPr/>
        </p:nvSpPr>
        <p:spPr>
          <a:xfrm>
            <a:off x="12732663" y="8480547"/>
            <a:ext cx="5368293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Team </a:t>
            </a:r>
            <a:r>
              <a:rPr lang="en-US" sz="3500" b="1" i="0" u="none" strike="noStrike" cap="none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Name: Team ZEEZ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9"/>
          <p:cNvGrpSpPr/>
          <p:nvPr/>
        </p:nvGrpSpPr>
        <p:grpSpPr>
          <a:xfrm>
            <a:off x="498406" y="312182"/>
            <a:ext cx="17291187" cy="9434848"/>
            <a:chOff x="0" y="-38100"/>
            <a:chExt cx="4554058" cy="2484898"/>
          </a:xfrm>
        </p:grpSpPr>
        <p:sp>
          <p:nvSpPr>
            <p:cNvPr id="175" name="Google Shape;175;p19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19"/>
          <p:cNvSpPr txBox="1"/>
          <p:nvPr/>
        </p:nvSpPr>
        <p:spPr>
          <a:xfrm>
            <a:off x="9047043" y="1363382"/>
            <a:ext cx="7544400" cy="42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35"/>
              <a:buFont typeface="Arial"/>
              <a:buNone/>
            </a:pPr>
            <a:r>
              <a:rPr lang="en-US" sz="13835" b="0" i="0" u="none" strike="noStrike" cap="none">
                <a:solidFill>
                  <a:srgbClr val="7B96D4"/>
                </a:solidFill>
                <a:latin typeface="Heebo Black"/>
                <a:ea typeface="Heebo Black"/>
                <a:cs typeface="Heebo Black"/>
                <a:sym typeface="Heebo Black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1019175" y="1249082"/>
            <a:ext cx="11227151" cy="7788836"/>
          </a:xfrm>
          <a:custGeom>
            <a:avLst/>
            <a:gdLst/>
            <a:ahLst/>
            <a:cxnLst/>
            <a:rect l="l" t="t" r="r" b="b"/>
            <a:pathLst>
              <a:path w="11227151" h="7788836" extrusionOk="0">
                <a:moveTo>
                  <a:pt x="0" y="0"/>
                </a:moveTo>
                <a:lnTo>
                  <a:pt x="11227151" y="0"/>
                </a:lnTo>
                <a:lnTo>
                  <a:pt x="11227151" y="7788836"/>
                </a:lnTo>
                <a:lnTo>
                  <a:pt x="0" y="77888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498406" y="353745"/>
            <a:ext cx="17291187" cy="9434848"/>
            <a:chOff x="0" y="-38100"/>
            <a:chExt cx="4554058" cy="2484898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14"/>
          <p:cNvGrpSpPr/>
          <p:nvPr/>
        </p:nvGrpSpPr>
        <p:grpSpPr>
          <a:xfrm>
            <a:off x="2675313" y="2590098"/>
            <a:ext cx="5988959" cy="3230759"/>
            <a:chOff x="0" y="-38100"/>
            <a:chExt cx="1577339" cy="850900"/>
          </a:xfrm>
        </p:grpSpPr>
        <p:sp>
          <p:nvSpPr>
            <p:cNvPr id="105" name="Google Shape;105;p14"/>
            <p:cNvSpPr/>
            <p:nvPr/>
          </p:nvSpPr>
          <p:spPr>
            <a:xfrm>
              <a:off x="0" y="0"/>
              <a:ext cx="1577339" cy="796854"/>
            </a:xfrm>
            <a:custGeom>
              <a:avLst/>
              <a:gdLst/>
              <a:ahLst/>
              <a:cxnLst/>
              <a:rect l="l" t="t" r="r" b="b"/>
              <a:pathLst>
                <a:path w="1577339" h="796854" extrusionOk="0">
                  <a:moveTo>
                    <a:pt x="0" y="0"/>
                  </a:moveTo>
                  <a:lnTo>
                    <a:pt x="1577339" y="0"/>
                  </a:lnTo>
                  <a:lnTo>
                    <a:pt x="1577339" y="796854"/>
                  </a:lnTo>
                  <a:lnTo>
                    <a:pt x="0" y="796854"/>
                  </a:ln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6" name="Google Shape;106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14"/>
          <p:cNvGrpSpPr/>
          <p:nvPr/>
        </p:nvGrpSpPr>
        <p:grpSpPr>
          <a:xfrm>
            <a:off x="2675313" y="5954736"/>
            <a:ext cx="5988959" cy="3230759"/>
            <a:chOff x="0" y="-38100"/>
            <a:chExt cx="1577339" cy="850900"/>
          </a:xfrm>
        </p:grpSpPr>
        <p:sp>
          <p:nvSpPr>
            <p:cNvPr id="108" name="Google Shape;108;p14"/>
            <p:cNvSpPr/>
            <p:nvPr/>
          </p:nvSpPr>
          <p:spPr>
            <a:xfrm>
              <a:off x="0" y="0"/>
              <a:ext cx="1577339" cy="796854"/>
            </a:xfrm>
            <a:custGeom>
              <a:avLst/>
              <a:gdLst/>
              <a:ahLst/>
              <a:cxnLst/>
              <a:rect l="l" t="t" r="r" b="b"/>
              <a:pathLst>
                <a:path w="1577339" h="796854" extrusionOk="0">
                  <a:moveTo>
                    <a:pt x="0" y="0"/>
                  </a:moveTo>
                  <a:lnTo>
                    <a:pt x="1577339" y="0"/>
                  </a:lnTo>
                  <a:lnTo>
                    <a:pt x="1577339" y="796854"/>
                  </a:lnTo>
                  <a:lnTo>
                    <a:pt x="0" y="796854"/>
                  </a:ln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9" name="Google Shape;109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4"/>
          <p:cNvGrpSpPr/>
          <p:nvPr/>
        </p:nvGrpSpPr>
        <p:grpSpPr>
          <a:xfrm>
            <a:off x="9623728" y="2590098"/>
            <a:ext cx="5988959" cy="3230759"/>
            <a:chOff x="0" y="-38100"/>
            <a:chExt cx="1577339" cy="850900"/>
          </a:xfrm>
        </p:grpSpPr>
        <p:sp>
          <p:nvSpPr>
            <p:cNvPr id="111" name="Google Shape;111;p14"/>
            <p:cNvSpPr/>
            <p:nvPr/>
          </p:nvSpPr>
          <p:spPr>
            <a:xfrm>
              <a:off x="0" y="0"/>
              <a:ext cx="1577339" cy="796854"/>
            </a:xfrm>
            <a:custGeom>
              <a:avLst/>
              <a:gdLst/>
              <a:ahLst/>
              <a:cxnLst/>
              <a:rect l="l" t="t" r="r" b="b"/>
              <a:pathLst>
                <a:path w="1577339" h="796854" extrusionOk="0">
                  <a:moveTo>
                    <a:pt x="0" y="0"/>
                  </a:moveTo>
                  <a:lnTo>
                    <a:pt x="1577339" y="0"/>
                  </a:lnTo>
                  <a:lnTo>
                    <a:pt x="1577339" y="796854"/>
                  </a:lnTo>
                  <a:lnTo>
                    <a:pt x="0" y="796854"/>
                  </a:ln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2" name="Google Shape;112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14"/>
          <p:cNvGrpSpPr/>
          <p:nvPr/>
        </p:nvGrpSpPr>
        <p:grpSpPr>
          <a:xfrm>
            <a:off x="9623728" y="5954736"/>
            <a:ext cx="5988959" cy="3230759"/>
            <a:chOff x="0" y="-38100"/>
            <a:chExt cx="1577339" cy="850900"/>
          </a:xfrm>
        </p:grpSpPr>
        <p:sp>
          <p:nvSpPr>
            <p:cNvPr id="114" name="Google Shape;114;p14"/>
            <p:cNvSpPr/>
            <p:nvPr/>
          </p:nvSpPr>
          <p:spPr>
            <a:xfrm>
              <a:off x="0" y="0"/>
              <a:ext cx="1577339" cy="796854"/>
            </a:xfrm>
            <a:custGeom>
              <a:avLst/>
              <a:gdLst/>
              <a:ahLst/>
              <a:cxnLst/>
              <a:rect l="l" t="t" r="r" b="b"/>
              <a:pathLst>
                <a:path w="1577339" h="796854" extrusionOk="0">
                  <a:moveTo>
                    <a:pt x="0" y="0"/>
                  </a:moveTo>
                  <a:lnTo>
                    <a:pt x="1577339" y="0"/>
                  </a:lnTo>
                  <a:lnTo>
                    <a:pt x="1577339" y="796854"/>
                  </a:lnTo>
                  <a:lnTo>
                    <a:pt x="0" y="796854"/>
                  </a:lnTo>
                  <a:close/>
                </a:path>
              </a:pathLst>
            </a:custGeom>
            <a:solidFill>
              <a:srgbClr val="B1C9EB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5" name="Google Shape;115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14"/>
          <p:cNvSpPr/>
          <p:nvPr/>
        </p:nvSpPr>
        <p:spPr>
          <a:xfrm>
            <a:off x="13989122" y="5304609"/>
            <a:ext cx="5384810" cy="4597282"/>
          </a:xfrm>
          <a:custGeom>
            <a:avLst/>
            <a:gdLst/>
            <a:ahLst/>
            <a:cxnLst/>
            <a:rect l="l" t="t" r="r" b="b"/>
            <a:pathLst>
              <a:path w="5384810" h="4597282" extrusionOk="0">
                <a:moveTo>
                  <a:pt x="0" y="0"/>
                </a:moveTo>
                <a:lnTo>
                  <a:pt x="5384810" y="0"/>
                </a:lnTo>
                <a:lnTo>
                  <a:pt x="5384810" y="4597282"/>
                </a:lnTo>
                <a:lnTo>
                  <a:pt x="0" y="4597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7" name="Google Shape;117;p14"/>
          <p:cNvSpPr txBox="1"/>
          <p:nvPr/>
        </p:nvSpPr>
        <p:spPr>
          <a:xfrm>
            <a:off x="3232206" y="1238250"/>
            <a:ext cx="12116005" cy="104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 b="0" i="0" u="none" strike="noStrike" cap="none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MEETING AGENDA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4798727" y="2849059"/>
            <a:ext cx="1742131" cy="157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6"/>
              <a:buFont typeface="Arial"/>
              <a:buNone/>
            </a:pPr>
            <a:r>
              <a:rPr lang="en-US" sz="9996" b="0" i="0" u="none" strike="noStrike" cap="non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4283232" y="6213697"/>
            <a:ext cx="2773122" cy="157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6"/>
              <a:buFont typeface="Arial"/>
              <a:buNone/>
            </a:pPr>
            <a:r>
              <a:rPr lang="en-US" sz="9996" b="0" i="0" u="none" strike="noStrike" cap="non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4"/>
          <p:cNvSpPr txBox="1"/>
          <p:nvPr/>
        </p:nvSpPr>
        <p:spPr>
          <a:xfrm>
            <a:off x="11521613" y="2849059"/>
            <a:ext cx="2193189" cy="157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6"/>
              <a:buFont typeface="Arial"/>
              <a:buNone/>
            </a:pPr>
            <a:r>
              <a:rPr lang="en-US" sz="9996" b="0" i="0" u="none" strike="noStrike" cap="non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4"/>
          <p:cNvSpPr txBox="1"/>
          <p:nvPr/>
        </p:nvSpPr>
        <p:spPr>
          <a:xfrm>
            <a:off x="11521613" y="6213697"/>
            <a:ext cx="2193189" cy="157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6"/>
              <a:buFont typeface="Arial"/>
              <a:buNone/>
            </a:pPr>
            <a:r>
              <a:rPr lang="en-US" sz="9996" b="0" i="0" u="none" strike="noStrike" cap="non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4"/>
          <p:cNvSpPr txBox="1"/>
          <p:nvPr/>
        </p:nvSpPr>
        <p:spPr>
          <a:xfrm>
            <a:off x="2300742" y="5026540"/>
            <a:ext cx="6738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2300742" y="8391178"/>
            <a:ext cx="6738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4"/>
          <p:cNvSpPr txBox="1"/>
          <p:nvPr/>
        </p:nvSpPr>
        <p:spPr>
          <a:xfrm>
            <a:off x="7767657" y="5020128"/>
            <a:ext cx="6738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2835297" y="4443306"/>
            <a:ext cx="5668991" cy="45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lang="en-US" sz="3199" b="1" i="0" u="none" strike="noStrike" cap="none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PROJECT 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9783697" y="4424982"/>
            <a:ext cx="56691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lang="en-US" sz="3199" b="1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TECH STACK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4"/>
          <p:cNvSpPr txBox="1"/>
          <p:nvPr/>
        </p:nvSpPr>
        <p:spPr>
          <a:xfrm>
            <a:off x="2835263" y="7669502"/>
            <a:ext cx="56691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lang="en-US" sz="3199" b="1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SOFTWARE USED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4"/>
          <p:cNvSpPr txBox="1"/>
          <p:nvPr/>
        </p:nvSpPr>
        <p:spPr>
          <a:xfrm>
            <a:off x="9783712" y="7807944"/>
            <a:ext cx="5669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4"/>
          <p:cNvSpPr/>
          <p:nvPr/>
        </p:nvSpPr>
        <p:spPr>
          <a:xfrm rot="1460436">
            <a:off x="1101289" y="1029055"/>
            <a:ext cx="2930470" cy="3557475"/>
          </a:xfrm>
          <a:custGeom>
            <a:avLst/>
            <a:gdLst/>
            <a:ahLst/>
            <a:cxnLst/>
            <a:rect l="l" t="t" r="r" b="b"/>
            <a:pathLst>
              <a:path w="2930470" h="3557475" extrusionOk="0">
                <a:moveTo>
                  <a:pt x="0" y="0"/>
                </a:moveTo>
                <a:lnTo>
                  <a:pt x="2930470" y="0"/>
                </a:lnTo>
                <a:lnTo>
                  <a:pt x="2930470" y="3557475"/>
                </a:lnTo>
                <a:lnTo>
                  <a:pt x="0" y="3557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0" name="Google Shape;130;p14"/>
          <p:cNvSpPr txBox="1"/>
          <p:nvPr/>
        </p:nvSpPr>
        <p:spPr>
          <a:xfrm>
            <a:off x="9783688" y="7669502"/>
            <a:ext cx="5669100" cy="546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lang="en-US" sz="3199" b="1" dirty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PROJECT </a:t>
            </a:r>
            <a:r>
              <a:rPr lang="en-US" sz="3199" b="1" dirty="0" smtClean="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ARCHITECTURE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5"/>
          <p:cNvGrpSpPr/>
          <p:nvPr/>
        </p:nvGrpSpPr>
        <p:grpSpPr>
          <a:xfrm>
            <a:off x="498406" y="-20326"/>
            <a:ext cx="17291187" cy="9434848"/>
            <a:chOff x="0" y="-38100"/>
            <a:chExt cx="4554058" cy="2484898"/>
          </a:xfrm>
        </p:grpSpPr>
        <p:sp>
          <p:nvSpPr>
            <p:cNvPr id="136" name="Google Shape;136;p15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15"/>
          <p:cNvSpPr txBox="1"/>
          <p:nvPr/>
        </p:nvSpPr>
        <p:spPr>
          <a:xfrm>
            <a:off x="498406" y="1436591"/>
            <a:ext cx="1173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PROJECT 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53496" y="2618509"/>
            <a:ext cx="11305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To Detect the Drowsiness While </a:t>
            </a:r>
            <a:r>
              <a:rPr lang="en-US" sz="3600" b="1" dirty="0" smtClean="0"/>
              <a:t>Driving, and </a:t>
            </a:r>
            <a:endParaRPr lang="en-US" sz="3600" b="1" dirty="0"/>
          </a:p>
          <a:p>
            <a:r>
              <a:rPr lang="en-US" sz="3600" b="1" dirty="0" smtClean="0"/>
              <a:t>Alert the driver and surrounding.</a:t>
            </a:r>
            <a:endParaRPr lang="en-US" sz="3600" b="1" dirty="0"/>
          </a:p>
        </p:txBody>
      </p:sp>
      <p:sp>
        <p:nvSpPr>
          <p:cNvPr id="8" name="Freeform 12"/>
          <p:cNvSpPr/>
          <p:nvPr/>
        </p:nvSpPr>
        <p:spPr>
          <a:xfrm>
            <a:off x="1488876" y="4291446"/>
            <a:ext cx="4184559" cy="3626426"/>
          </a:xfrm>
          <a:custGeom>
            <a:avLst/>
            <a:gdLst/>
            <a:ahLst/>
            <a:cxnLst/>
            <a:rect l="l" t="t" r="r" b="b"/>
            <a:pathLst>
              <a:path w="4401390" h="3758323">
                <a:moveTo>
                  <a:pt x="0" y="0"/>
                </a:moveTo>
                <a:lnTo>
                  <a:pt x="4401390" y="0"/>
                </a:lnTo>
                <a:lnTo>
                  <a:pt x="4401390" y="3758323"/>
                </a:lnTo>
                <a:lnTo>
                  <a:pt x="0" y="37583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814" t="-14199" r="-13651" b="-11419"/>
            </a:stretch>
          </a:blipFill>
        </p:spPr>
      </p:sp>
      <p:grpSp>
        <p:nvGrpSpPr>
          <p:cNvPr id="11" name="Group 2"/>
          <p:cNvGrpSpPr/>
          <p:nvPr/>
        </p:nvGrpSpPr>
        <p:grpSpPr>
          <a:xfrm>
            <a:off x="6893271" y="4114799"/>
            <a:ext cx="3622319" cy="4389383"/>
            <a:chOff x="0" y="0"/>
            <a:chExt cx="9512593" cy="13716000"/>
          </a:xfrm>
        </p:grpSpPr>
        <p:pic>
          <p:nvPicPr>
            <p:cNvPr id="12" name="Picture 3"/>
            <p:cNvPicPr>
              <a:picLocks noChangeAspect="1"/>
            </p:cNvPicPr>
            <p:nvPr/>
          </p:nvPicPr>
          <p:blipFill>
            <a:blip r:embed="rId4"/>
            <a:srcRect l="26882" r="26882"/>
            <a:stretch>
              <a:fillRect/>
            </a:stretch>
          </p:blipFill>
          <p:spPr>
            <a:xfrm>
              <a:off x="0" y="0"/>
              <a:ext cx="9512593" cy="13716000"/>
            </a:xfrm>
            <a:prstGeom prst="rect">
              <a:avLst/>
            </a:prstGeom>
          </p:spPr>
        </p:pic>
      </p:grpSp>
      <p:cxnSp>
        <p:nvCxnSpPr>
          <p:cNvPr id="16" name="Straight Arrow Connector 15"/>
          <p:cNvCxnSpPr/>
          <p:nvPr/>
        </p:nvCxnSpPr>
        <p:spPr>
          <a:xfrm flipV="1">
            <a:off x="5777345" y="6005945"/>
            <a:ext cx="1039091" cy="207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48;p16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6"/>
          <p:cNvGrpSpPr/>
          <p:nvPr/>
        </p:nvGrpSpPr>
        <p:grpSpPr>
          <a:xfrm>
            <a:off x="498406" y="374526"/>
            <a:ext cx="17291303" cy="9434909"/>
            <a:chOff x="0" y="-38100"/>
            <a:chExt cx="4554058" cy="2484898"/>
          </a:xfrm>
        </p:grpSpPr>
        <p:sp>
          <p:nvSpPr>
            <p:cNvPr id="145" name="Google Shape;145;p16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16"/>
          <p:cNvSpPr txBox="1"/>
          <p:nvPr/>
        </p:nvSpPr>
        <p:spPr>
          <a:xfrm>
            <a:off x="498406" y="1436591"/>
            <a:ext cx="1173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TECH STACK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6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9" name="Google Shape;149;p16"/>
          <p:cNvSpPr txBox="1"/>
          <p:nvPr/>
        </p:nvSpPr>
        <p:spPr>
          <a:xfrm>
            <a:off x="1798650" y="3743375"/>
            <a:ext cx="8701200" cy="5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28482" y="2908286"/>
            <a:ext cx="32003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4800" dirty="0" err="1" smtClean="0"/>
              <a:t>Dlib</a:t>
            </a:r>
            <a:endParaRPr lang="en-US" sz="4800" dirty="0" smtClean="0"/>
          </a:p>
          <a:p>
            <a:pPr>
              <a:buFont typeface="Arial" pitchFamily="34" charset="0"/>
              <a:buChar char="•"/>
            </a:pPr>
            <a:r>
              <a:rPr lang="en-US" sz="4800" dirty="0" err="1" smtClean="0"/>
              <a:t>OpenCV</a:t>
            </a:r>
            <a:endParaRPr lang="en-US" sz="4800" dirty="0" smtClean="0"/>
          </a:p>
          <a:p>
            <a:pPr>
              <a:buFont typeface="Arial" pitchFamily="34" charset="0"/>
              <a:buChar char="•"/>
            </a:pPr>
            <a:r>
              <a:rPr lang="en-US" sz="4800" dirty="0" smtClean="0"/>
              <a:t>Python</a:t>
            </a:r>
          </a:p>
          <a:p>
            <a:pPr>
              <a:buFont typeface="Arial" pitchFamily="34" charset="0"/>
              <a:buChar char="•"/>
            </a:pPr>
            <a:r>
              <a:rPr lang="en-US" sz="4800" dirty="0" err="1" smtClean="0"/>
              <a:t>NumPY</a:t>
            </a:r>
            <a:endParaRPr lang="en-US" sz="4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7"/>
          <p:cNvGrpSpPr/>
          <p:nvPr/>
        </p:nvGrpSpPr>
        <p:grpSpPr>
          <a:xfrm>
            <a:off x="498406" y="312181"/>
            <a:ext cx="17291303" cy="9434909"/>
            <a:chOff x="0" y="-38100"/>
            <a:chExt cx="4554058" cy="2484898"/>
          </a:xfrm>
        </p:grpSpPr>
        <p:sp>
          <p:nvSpPr>
            <p:cNvPr id="155" name="Google Shape;155;p17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17"/>
          <p:cNvSpPr txBox="1"/>
          <p:nvPr/>
        </p:nvSpPr>
        <p:spPr>
          <a:xfrm>
            <a:off x="498406" y="1436591"/>
            <a:ext cx="1173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SOFTWARES USED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9" name="Google Shape;159;p17"/>
          <p:cNvSpPr txBox="1"/>
          <p:nvPr/>
        </p:nvSpPr>
        <p:spPr>
          <a:xfrm>
            <a:off x="2132083" y="2827982"/>
            <a:ext cx="3915425" cy="251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4800" dirty="0" smtClean="0"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en-US" sz="4800" dirty="0" err="1" smtClean="0">
                <a:latin typeface="Calibri"/>
                <a:ea typeface="Calibri"/>
                <a:cs typeface="Calibri"/>
                <a:sym typeface="Calibri"/>
              </a:rPr>
              <a:t>Colab</a:t>
            </a:r>
            <a:endParaRPr lang="en-US" sz="48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4800" dirty="0" smtClean="0">
                <a:latin typeface="Calibri"/>
                <a:ea typeface="Calibri"/>
                <a:cs typeface="Calibri"/>
                <a:sym typeface="Calibri"/>
              </a:rPr>
              <a:t>Python 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4800" dirty="0" err="1" smtClean="0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n-US" sz="4800" dirty="0" smtClean="0"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en-US" sz="4800" dirty="0" err="1" smtClean="0">
                <a:latin typeface="Calibri"/>
                <a:ea typeface="Calibri"/>
                <a:cs typeface="Calibri"/>
                <a:sym typeface="Calibri"/>
              </a:rPr>
              <a:t>Github</a:t>
            </a:r>
            <a:endParaRPr sz="4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8"/>
          <p:cNvGrpSpPr/>
          <p:nvPr/>
        </p:nvGrpSpPr>
        <p:grpSpPr>
          <a:xfrm>
            <a:off x="498406" y="312180"/>
            <a:ext cx="17291303" cy="9434909"/>
            <a:chOff x="0" y="-38100"/>
            <a:chExt cx="4554058" cy="2484898"/>
          </a:xfrm>
        </p:grpSpPr>
        <p:sp>
          <p:nvSpPr>
            <p:cNvPr id="165" name="Google Shape;165;p18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8"/>
          <p:cNvSpPr txBox="1"/>
          <p:nvPr/>
        </p:nvSpPr>
        <p:spPr>
          <a:xfrm>
            <a:off x="498406" y="1436591"/>
            <a:ext cx="1173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PROJECT ARCHITECTURE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Capt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449" y="2677551"/>
            <a:ext cx="7724664" cy="6605148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1484274" y="2490513"/>
            <a:ext cx="5473687" cy="6605148"/>
          </a:xfrm>
          <a:custGeom>
            <a:avLst/>
            <a:gdLst/>
            <a:ahLst/>
            <a:cxnLst/>
            <a:rect l="l" t="t" r="r" b="b"/>
            <a:pathLst>
              <a:path w="4585470" h="5409656">
                <a:moveTo>
                  <a:pt x="0" y="0"/>
                </a:moveTo>
                <a:lnTo>
                  <a:pt x="4585470" y="0"/>
                </a:lnTo>
                <a:lnTo>
                  <a:pt x="4585470" y="5409656"/>
                </a:lnTo>
                <a:lnTo>
                  <a:pt x="0" y="5409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4;p18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165" name="Google Shape;165;p18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8"/>
          <p:cNvSpPr txBox="1"/>
          <p:nvPr/>
        </p:nvSpPr>
        <p:spPr>
          <a:xfrm>
            <a:off x="498406" y="1436591"/>
            <a:ext cx="11735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 dirty="0" smtClean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PROJECT ARCHITECTURE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" name="TextBox 8"/>
          <p:cNvSpPr txBox="1"/>
          <p:nvPr/>
        </p:nvSpPr>
        <p:spPr>
          <a:xfrm>
            <a:off x="1724889" y="2951018"/>
            <a:ext cx="95388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Alert Mechanism</a:t>
            </a:r>
          </a:p>
          <a:p>
            <a:pPr>
              <a:buFont typeface="Arial" pitchFamily="34" charset="0"/>
              <a:buChar char="•"/>
            </a:pPr>
            <a:r>
              <a:rPr lang="en-US" sz="4800" dirty="0" smtClean="0"/>
              <a:t>Seat Belt Vibration </a:t>
            </a:r>
          </a:p>
          <a:p>
            <a:pPr>
              <a:buFont typeface="Arial" pitchFamily="34" charset="0"/>
              <a:buChar char="•"/>
            </a:pPr>
            <a:r>
              <a:rPr lang="en-US" sz="4800" dirty="0" smtClean="0"/>
              <a:t>Stimulus Provider</a:t>
            </a:r>
          </a:p>
          <a:p>
            <a:pPr>
              <a:buFont typeface="Arial" pitchFamily="34" charset="0"/>
              <a:buChar char="•"/>
            </a:pPr>
            <a:r>
              <a:rPr lang="en-US" sz="4800" dirty="0" smtClean="0"/>
              <a:t>Alarm Inside and Outside the Car</a:t>
            </a:r>
          </a:p>
          <a:p>
            <a:pPr>
              <a:buFont typeface="Arial" pitchFamily="34" charset="0"/>
              <a:buChar char="•"/>
            </a:pPr>
            <a:r>
              <a:rPr lang="en-US" sz="4800" dirty="0" smtClean="0"/>
              <a:t>Light Indication If Slept</a:t>
            </a:r>
            <a:endParaRPr lang="en-US" sz="4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4;p18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165" name="Google Shape;165;p18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8"/>
          <p:cNvSpPr txBox="1"/>
          <p:nvPr/>
        </p:nvSpPr>
        <p:spPr>
          <a:xfrm>
            <a:off x="498406" y="1436591"/>
            <a:ext cx="11735700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 dirty="0" smtClean="0">
                <a:solidFill>
                  <a:srgbClr val="4C6FBF"/>
                </a:solidFill>
                <a:latin typeface="Heebo Black"/>
                <a:cs typeface="Heebo Black"/>
                <a:sym typeface="Heebo Black"/>
              </a:rPr>
              <a:t>SPECIFICATIONS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" name="TextBox 8"/>
          <p:cNvSpPr txBox="1"/>
          <p:nvPr/>
        </p:nvSpPr>
        <p:spPr>
          <a:xfrm>
            <a:off x="1059863" y="2951018"/>
            <a:ext cx="139238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Vibration Motor Specification</a:t>
            </a:r>
          </a:p>
          <a:p>
            <a:r>
              <a:rPr lang="en-US" sz="4800" dirty="0" smtClean="0"/>
              <a:t>Motor Type : ERM Vibration Motor</a:t>
            </a:r>
          </a:p>
          <a:p>
            <a:r>
              <a:rPr lang="en-US" sz="4800" dirty="0" smtClean="0"/>
              <a:t>Motor Vibration Frequency : 100Hz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4;p18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165" name="Google Shape;165;p18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8"/>
          <p:cNvSpPr txBox="1"/>
          <p:nvPr/>
        </p:nvSpPr>
        <p:spPr>
          <a:xfrm>
            <a:off x="456842" y="813137"/>
            <a:ext cx="11735700" cy="127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 dirty="0" smtClean="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Resources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11871627" y="3428999"/>
            <a:ext cx="5918068" cy="5052551"/>
          </a:xfrm>
          <a:custGeom>
            <a:avLst/>
            <a:gdLst/>
            <a:ahLst/>
            <a:cxnLst/>
            <a:rect l="l" t="t" r="r" b="b"/>
            <a:pathLst>
              <a:path w="7397585" h="6315689" extrusionOk="0">
                <a:moveTo>
                  <a:pt x="0" y="0"/>
                </a:moveTo>
                <a:lnTo>
                  <a:pt x="7397586" y="0"/>
                </a:lnTo>
                <a:lnTo>
                  <a:pt x="7397586" y="6315688"/>
                </a:lnTo>
                <a:lnTo>
                  <a:pt x="0" y="6315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" name="TextBox 8"/>
          <p:cNvSpPr txBox="1"/>
          <p:nvPr/>
        </p:nvSpPr>
        <p:spPr>
          <a:xfrm>
            <a:off x="997526" y="1620986"/>
            <a:ext cx="12406745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1. </a:t>
            </a:r>
          </a:p>
          <a:p>
            <a:r>
              <a:rPr lang="en-US" sz="4800" dirty="0" smtClean="0">
                <a:hlinkClick r:id="rId4"/>
              </a:rPr>
              <a:t>https://pubs.aip.org/asa/jasa/article-abstract/141/5/3262/606256/Physiological-effects-of-railway-vibration-and?redirectedFrom=fulltext</a:t>
            </a:r>
            <a:r>
              <a:rPr lang="en-US" sz="4800" dirty="0" smtClean="0"/>
              <a:t> .</a:t>
            </a:r>
          </a:p>
          <a:p>
            <a:r>
              <a:rPr lang="en-US" sz="4800" dirty="0" smtClean="0"/>
              <a:t>2. </a:t>
            </a:r>
            <a:r>
              <a:rPr lang="en-US" sz="4800" dirty="0" smtClean="0">
                <a:hlinkClick r:id="rId5"/>
              </a:rPr>
              <a:t>https://www.sciencedirect.com/science/article/abs/pii/S0022437522000275</a:t>
            </a:r>
            <a:r>
              <a:rPr lang="en-US" sz="4800" dirty="0" smtClean="0"/>
              <a:t> . </a:t>
            </a:r>
          </a:p>
          <a:p>
            <a:r>
              <a:rPr lang="en-US" sz="4800" dirty="0" smtClean="0"/>
              <a:t> 3. </a:t>
            </a:r>
            <a:r>
              <a:rPr lang="en-US" sz="4800" dirty="0" smtClean="0">
                <a:hlinkClick r:id="rId6"/>
              </a:rPr>
              <a:t>https://ieeexplore.ieee.org/abstract/document/8289328</a:t>
            </a:r>
            <a:r>
              <a:rPr lang="en-US" sz="4800" dirty="0" smtClean="0"/>
              <a:t> 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126</Words>
  <Application>Microsoft Office PowerPoint</Application>
  <PresentationFormat>Custom</PresentationFormat>
  <Paragraphs>45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Heebo</vt:lpstr>
      <vt:lpstr>Arial</vt:lpstr>
      <vt:lpstr>Heebo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</dc:creator>
  <cp:lastModifiedBy>Rohini Balu Gaja</cp:lastModifiedBy>
  <cp:revision>18</cp:revision>
  <dcterms:modified xsi:type="dcterms:W3CDTF">2023-10-22T16:38:51Z</dcterms:modified>
</cp:coreProperties>
</file>